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7" r:id="rId3"/>
    <p:sldId id="261" r:id="rId4"/>
    <p:sldId id="262" r:id="rId5"/>
    <p:sldId id="263" r:id="rId6"/>
    <p:sldId id="264" r:id="rId7"/>
    <p:sldId id="265" r:id="rId8"/>
    <p:sldId id="266" r:id="rId9"/>
    <p:sldId id="268" r:id="rId10"/>
    <p:sldId id="269" r:id="rId11"/>
    <p:sldId id="271" r:id="rId12"/>
    <p:sldId id="272" r:id="rId13"/>
    <p:sldId id="274" r:id="rId14"/>
    <p:sldId id="276"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1967401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2984096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3660803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320529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252452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177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195020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405644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588887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401920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683021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extLst>
      <p:ext uri="{BB962C8B-B14F-4D97-AF65-F5344CB8AC3E}">
        <p14:creationId xmlns:p14="http://schemas.microsoft.com/office/powerpoint/2010/main" val="3285051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8541DF-CDBA-49F1-AF2E-4F3B43D08EC8}"/>
              </a:ext>
            </a:extLst>
          </p:cNvPr>
          <p:cNvSpPr>
            <a:spLocks noGrp="1"/>
          </p:cNvSpPr>
          <p:nvPr>
            <p:ph type="title"/>
          </p:nvPr>
        </p:nvSpPr>
        <p:spPr/>
        <p:txBody>
          <a:bodyPr/>
          <a:lstStyle/>
          <a:p>
            <a:r>
              <a:rPr lang="en-GB" dirty="0"/>
              <a:t>16th Century –The Renaissance-The Tudor Period</a:t>
            </a:r>
          </a:p>
        </p:txBody>
      </p:sp>
      <p:sp>
        <p:nvSpPr>
          <p:cNvPr id="3" name="İçerik Yer Tutucusu 2">
            <a:extLst>
              <a:ext uri="{FF2B5EF4-FFF2-40B4-BE49-F238E27FC236}">
                <a16:creationId xmlns:a16="http://schemas.microsoft.com/office/drawing/2014/main" id="{0967AC71-FB83-43CE-82DD-DE4BAD1A7604}"/>
              </a:ext>
            </a:extLst>
          </p:cNvPr>
          <p:cNvSpPr>
            <a:spLocks noGrp="1"/>
          </p:cNvSpPr>
          <p:nvPr>
            <p:ph idx="1"/>
          </p:nvPr>
        </p:nvSpPr>
        <p:spPr>
          <a:xfrm>
            <a:off x="1981200" y="1417638"/>
            <a:ext cx="8236998" cy="4891682"/>
          </a:xfrm>
        </p:spPr>
        <p:txBody>
          <a:bodyPr/>
          <a:lstStyle/>
          <a:p>
            <a:r>
              <a:rPr lang="en-GB" dirty="0"/>
              <a:t>The</a:t>
            </a:r>
            <a:r>
              <a:rPr lang="tr-TR" dirty="0"/>
              <a:t> House of </a:t>
            </a:r>
            <a:r>
              <a:rPr lang="en-GB" dirty="0"/>
              <a:t>Lancaster</a:t>
            </a:r>
            <a:endParaRPr lang="tr-TR" dirty="0"/>
          </a:p>
          <a:p>
            <a:endParaRPr lang="tr-TR" dirty="0"/>
          </a:p>
          <a:p>
            <a:endParaRPr lang="tr-TR" dirty="0"/>
          </a:p>
          <a:p>
            <a:endParaRPr lang="tr-TR" dirty="0"/>
          </a:p>
          <a:p>
            <a:r>
              <a:rPr lang="en-GB" dirty="0"/>
              <a:t>The House of York</a:t>
            </a:r>
          </a:p>
        </p:txBody>
      </p:sp>
      <p:pic>
        <p:nvPicPr>
          <p:cNvPr id="5" name="Resim 4">
            <a:extLst>
              <a:ext uri="{FF2B5EF4-FFF2-40B4-BE49-F238E27FC236}">
                <a16:creationId xmlns:a16="http://schemas.microsoft.com/office/drawing/2014/main" id="{9AFF0BE6-DA68-4C31-B3B3-968F2248A1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105" y="1202458"/>
            <a:ext cx="2226543" cy="2226543"/>
          </a:xfrm>
          <a:prstGeom prst="rect">
            <a:avLst/>
          </a:prstGeom>
        </p:spPr>
      </p:pic>
      <p:pic>
        <p:nvPicPr>
          <p:cNvPr id="7" name="Resim 6">
            <a:extLst>
              <a:ext uri="{FF2B5EF4-FFF2-40B4-BE49-F238E27FC236}">
                <a16:creationId xmlns:a16="http://schemas.microsoft.com/office/drawing/2014/main" id="{207B4CDA-A728-4991-84AB-A1995EFF4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227" y="3429000"/>
            <a:ext cx="2664296" cy="2664296"/>
          </a:xfrm>
          <a:prstGeom prst="rect">
            <a:avLst/>
          </a:prstGeom>
        </p:spPr>
      </p:pic>
    </p:spTree>
    <p:extLst>
      <p:ext uri="{BB962C8B-B14F-4D97-AF65-F5344CB8AC3E}">
        <p14:creationId xmlns:p14="http://schemas.microsoft.com/office/powerpoint/2010/main" val="2771361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848717-5842-4F3F-8465-0E85ACD07529}"/>
              </a:ext>
            </a:extLst>
          </p:cNvPr>
          <p:cNvSpPr>
            <a:spLocks noGrp="1"/>
          </p:cNvSpPr>
          <p:nvPr>
            <p:ph type="title"/>
          </p:nvPr>
        </p:nvSpPr>
        <p:spPr/>
        <p:txBody>
          <a:bodyPr/>
          <a:lstStyle/>
          <a:p>
            <a:r>
              <a:rPr lang="en-GB" dirty="0"/>
              <a:t>16th century political and social background</a:t>
            </a:r>
          </a:p>
        </p:txBody>
      </p:sp>
      <p:sp>
        <p:nvSpPr>
          <p:cNvPr id="3" name="İçerik Yer Tutucusu 2">
            <a:extLst>
              <a:ext uri="{FF2B5EF4-FFF2-40B4-BE49-F238E27FC236}">
                <a16:creationId xmlns:a16="http://schemas.microsoft.com/office/drawing/2014/main" id="{384EB673-5328-47BC-ABBA-35309D6131B1}"/>
              </a:ext>
            </a:extLst>
          </p:cNvPr>
          <p:cNvSpPr>
            <a:spLocks noGrp="1"/>
          </p:cNvSpPr>
          <p:nvPr>
            <p:ph idx="1"/>
          </p:nvPr>
        </p:nvSpPr>
        <p:spPr/>
        <p:txBody>
          <a:bodyPr/>
          <a:lstStyle/>
          <a:p>
            <a:pPr algn="just"/>
            <a:r>
              <a:rPr lang="en-GB" dirty="0"/>
              <a:t>In 1485, the struggles between the two great feudal houses in England, the House of Lancaster and the House of York ended with the defeat of Richard III, and the first Tudor King, Henry VII came to the throne.</a:t>
            </a:r>
            <a:r>
              <a:rPr lang="tr-TR" dirty="0"/>
              <a:t> </a:t>
            </a:r>
            <a:r>
              <a:rPr lang="en-GB" dirty="0"/>
              <a:t>These struggles are known as the Wars of The Roses</a:t>
            </a:r>
          </a:p>
        </p:txBody>
      </p:sp>
    </p:spTree>
    <p:extLst>
      <p:ext uri="{BB962C8B-B14F-4D97-AF65-F5344CB8AC3E}">
        <p14:creationId xmlns:p14="http://schemas.microsoft.com/office/powerpoint/2010/main" val="293745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685E1C-E7C2-4157-94E3-177DD4C5B78D}"/>
              </a:ext>
            </a:extLst>
          </p:cNvPr>
          <p:cNvSpPr>
            <a:spLocks noGrp="1"/>
          </p:cNvSpPr>
          <p:nvPr>
            <p:ph type="title"/>
          </p:nvPr>
        </p:nvSpPr>
        <p:spPr/>
        <p:txBody>
          <a:bodyPr/>
          <a:lstStyle/>
          <a:p>
            <a:endParaRPr lang="en-GB" dirty="0"/>
          </a:p>
        </p:txBody>
      </p:sp>
      <p:sp>
        <p:nvSpPr>
          <p:cNvPr id="3" name="İçerik Yer Tutucusu 2">
            <a:extLst>
              <a:ext uri="{FF2B5EF4-FFF2-40B4-BE49-F238E27FC236}">
                <a16:creationId xmlns:a16="http://schemas.microsoft.com/office/drawing/2014/main" id="{BFD49CFB-50CC-4142-90A5-03582AD91213}"/>
              </a:ext>
            </a:extLst>
          </p:cNvPr>
          <p:cNvSpPr>
            <a:spLocks noGrp="1"/>
          </p:cNvSpPr>
          <p:nvPr>
            <p:ph idx="1"/>
          </p:nvPr>
        </p:nvSpPr>
        <p:spPr>
          <a:xfrm>
            <a:off x="2078322" y="1268760"/>
            <a:ext cx="8035357" cy="4665292"/>
          </a:xfrm>
        </p:spPr>
        <p:txBody>
          <a:bodyPr/>
          <a:lstStyle/>
          <a:p>
            <a:r>
              <a:rPr lang="en-GB" dirty="0"/>
              <a:t>The defeat of Richard III</a:t>
            </a:r>
            <a:endParaRPr lang="tr-TR" dirty="0"/>
          </a:p>
          <a:p>
            <a:r>
              <a:rPr lang="en-GB" dirty="0"/>
              <a:t>The first Tudor king, Henry VII</a:t>
            </a:r>
            <a:r>
              <a:rPr lang="tr-TR" dirty="0"/>
              <a:t>	</a:t>
            </a:r>
            <a:endParaRPr lang="en-GB" dirty="0"/>
          </a:p>
        </p:txBody>
      </p:sp>
      <p:pic>
        <p:nvPicPr>
          <p:cNvPr id="3074" name="Picture 2">
            <a:extLst>
              <a:ext uri="{FF2B5EF4-FFF2-40B4-BE49-F238E27FC236}">
                <a16:creationId xmlns:a16="http://schemas.microsoft.com/office/drawing/2014/main" id="{492A0ABC-0CE6-4CC9-A34E-7B2DF4C3D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5565" y="2630306"/>
            <a:ext cx="2160009" cy="297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097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2A5AB5-C676-437B-8248-0F57C70DD4AE}"/>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6B17B495-14B0-41BD-8376-066AB0C56AB9}"/>
              </a:ext>
            </a:extLst>
          </p:cNvPr>
          <p:cNvSpPr>
            <a:spLocks noGrp="1"/>
          </p:cNvSpPr>
          <p:nvPr>
            <p:ph idx="1"/>
          </p:nvPr>
        </p:nvSpPr>
        <p:spPr/>
        <p:txBody>
          <a:bodyPr/>
          <a:lstStyle/>
          <a:p>
            <a:pPr marL="0" indent="0">
              <a:buNone/>
            </a:pPr>
            <a:r>
              <a:rPr lang="en-GB" dirty="0"/>
              <a:t>In 1492 Columbus discovered America and in 1495 Vasco de Gama reached the Orient sailing around the Cape of Good Hope.</a:t>
            </a:r>
            <a:endParaRPr lang="tr-TR" dirty="0"/>
          </a:p>
          <a:p>
            <a:pPr marL="0" indent="0">
              <a:buNone/>
            </a:pPr>
            <a:r>
              <a:rPr lang="en-GB" dirty="0"/>
              <a:t>William Caxton set up the first printing press in London</a:t>
            </a:r>
          </a:p>
          <a:p>
            <a:pPr marL="0" indent="0">
              <a:buNone/>
            </a:pPr>
            <a:endParaRPr lang="en-GB" dirty="0"/>
          </a:p>
        </p:txBody>
      </p:sp>
    </p:spTree>
    <p:extLst>
      <p:ext uri="{BB962C8B-B14F-4D97-AF65-F5344CB8AC3E}">
        <p14:creationId xmlns:p14="http://schemas.microsoft.com/office/powerpoint/2010/main" val="23064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B23F45-F23D-4710-88E1-E15FC8FB2914}"/>
              </a:ext>
            </a:extLst>
          </p:cNvPr>
          <p:cNvSpPr>
            <a:spLocks noGrp="1"/>
          </p:cNvSpPr>
          <p:nvPr>
            <p:ph type="title"/>
          </p:nvPr>
        </p:nvSpPr>
        <p:spPr/>
        <p:txBody>
          <a:bodyPr/>
          <a:lstStyle/>
          <a:p>
            <a:r>
              <a:rPr lang="tr-TR" dirty="0"/>
              <a:t>Henry VIII (1509-1547)</a:t>
            </a:r>
            <a:br>
              <a:rPr lang="tr-TR" dirty="0"/>
            </a:br>
            <a:endParaRPr lang="en-GB" dirty="0"/>
          </a:p>
        </p:txBody>
      </p:sp>
      <p:sp>
        <p:nvSpPr>
          <p:cNvPr id="3" name="İçerik Yer Tutucusu 2">
            <a:extLst>
              <a:ext uri="{FF2B5EF4-FFF2-40B4-BE49-F238E27FC236}">
                <a16:creationId xmlns:a16="http://schemas.microsoft.com/office/drawing/2014/main" id="{47B41D24-B54C-45C2-8B82-D2E8C1E7A38E}"/>
              </a:ext>
            </a:extLst>
          </p:cNvPr>
          <p:cNvSpPr>
            <a:spLocks noGrp="1"/>
          </p:cNvSpPr>
          <p:nvPr>
            <p:ph idx="1"/>
          </p:nvPr>
        </p:nvSpPr>
        <p:spPr>
          <a:xfrm>
            <a:off x="1919536" y="1432258"/>
            <a:ext cx="8121372" cy="4631768"/>
          </a:xfrm>
        </p:spPr>
        <p:txBody>
          <a:bodyPr/>
          <a:lstStyle/>
          <a:p>
            <a:endParaRPr lang="tr-TR" dirty="0"/>
          </a:p>
          <a:p>
            <a:endParaRPr lang="en-GB" dirty="0"/>
          </a:p>
        </p:txBody>
      </p:sp>
      <p:pic>
        <p:nvPicPr>
          <p:cNvPr id="4098" name="Picture 2" descr="henry viii ile ilgili görsel sonucu">
            <a:extLst>
              <a:ext uri="{FF2B5EF4-FFF2-40B4-BE49-F238E27FC236}">
                <a16:creationId xmlns:a16="http://schemas.microsoft.com/office/drawing/2014/main" id="{CE7799B0-8C6B-433E-BCC3-20ED725D3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760" y="1642370"/>
            <a:ext cx="2892479" cy="1620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39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E77282-4999-488F-B225-7D78484CF193}"/>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67B44F02-25D4-47D4-95FC-9EEEE034400E}"/>
              </a:ext>
            </a:extLst>
          </p:cNvPr>
          <p:cNvSpPr>
            <a:spLocks noGrp="1"/>
          </p:cNvSpPr>
          <p:nvPr>
            <p:ph idx="1"/>
          </p:nvPr>
        </p:nvSpPr>
        <p:spPr/>
        <p:txBody>
          <a:bodyPr/>
          <a:lstStyle/>
          <a:p>
            <a:r>
              <a:rPr lang="en-GB" dirty="0"/>
              <a:t>The reign of Henry VIII saw the reformation and the beginning of the Renaissance</a:t>
            </a:r>
          </a:p>
        </p:txBody>
      </p:sp>
    </p:spTree>
    <p:extLst>
      <p:ext uri="{BB962C8B-B14F-4D97-AF65-F5344CB8AC3E}">
        <p14:creationId xmlns:p14="http://schemas.microsoft.com/office/powerpoint/2010/main" val="2867070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BA83A5-E533-4B37-AE73-9B3F9A46BE7B}"/>
              </a:ext>
            </a:extLst>
          </p:cNvPr>
          <p:cNvSpPr>
            <a:spLocks noGrp="1"/>
          </p:cNvSpPr>
          <p:nvPr>
            <p:ph type="title"/>
          </p:nvPr>
        </p:nvSpPr>
        <p:spPr/>
        <p:txBody>
          <a:bodyPr/>
          <a:lstStyle/>
          <a:p>
            <a:endParaRPr lang="en-GB"/>
          </a:p>
        </p:txBody>
      </p:sp>
      <p:pic>
        <p:nvPicPr>
          <p:cNvPr id="4" name="Picture 2" descr="edward vi ile ilgili görsel sonucu">
            <a:extLst>
              <a:ext uri="{FF2B5EF4-FFF2-40B4-BE49-F238E27FC236}">
                <a16:creationId xmlns:a16="http://schemas.microsoft.com/office/drawing/2014/main" id="{177F4BAF-86DA-4FF6-A627-324226F3FC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0854" y="1699342"/>
            <a:ext cx="7170665" cy="35579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00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CA8A3-B4DD-45C9-8E58-CA1286946E36}"/>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EEC9DC57-4E60-4CBC-963E-6DDB03EF968F}"/>
              </a:ext>
            </a:extLst>
          </p:cNvPr>
          <p:cNvSpPr>
            <a:spLocks noGrp="1"/>
          </p:cNvSpPr>
          <p:nvPr>
            <p:ph idx="1"/>
          </p:nvPr>
        </p:nvSpPr>
        <p:spPr/>
        <p:txBody>
          <a:bodyPr/>
          <a:lstStyle/>
          <a:p>
            <a:r>
              <a:rPr lang="en-GB" dirty="0"/>
              <a:t>The short reign of Edward VI witnessed the growth of Protestantism in England</a:t>
            </a:r>
          </a:p>
        </p:txBody>
      </p:sp>
    </p:spTree>
    <p:extLst>
      <p:ext uri="{BB962C8B-B14F-4D97-AF65-F5344CB8AC3E}">
        <p14:creationId xmlns:p14="http://schemas.microsoft.com/office/powerpoint/2010/main" val="417794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E8E708-D32C-4DF6-BE3C-DE9AF3BAEB86}"/>
              </a:ext>
            </a:extLst>
          </p:cNvPr>
          <p:cNvSpPr>
            <a:spLocks noGrp="1"/>
          </p:cNvSpPr>
          <p:nvPr>
            <p:ph type="title"/>
          </p:nvPr>
        </p:nvSpPr>
        <p:spPr/>
        <p:txBody>
          <a:bodyPr/>
          <a:lstStyle/>
          <a:p>
            <a:r>
              <a:rPr lang="tr-TR" dirty="0"/>
              <a:t>Mary </a:t>
            </a:r>
            <a:r>
              <a:rPr lang="tr-TR" dirty="0" err="1"/>
              <a:t>Tudor</a:t>
            </a:r>
            <a:endParaRPr lang="en-GB" dirty="0"/>
          </a:p>
        </p:txBody>
      </p:sp>
      <p:pic>
        <p:nvPicPr>
          <p:cNvPr id="2050" name="Picture 2" descr="mary tudor ile ilgili görsel sonucu">
            <a:extLst>
              <a:ext uri="{FF2B5EF4-FFF2-40B4-BE49-F238E27FC236}">
                <a16:creationId xmlns:a16="http://schemas.microsoft.com/office/drawing/2014/main" id="{2CEB8556-9A5D-46B7-8F03-3A5C066692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61649" y="1413933"/>
            <a:ext cx="3384376" cy="447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173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F245BB-4AC4-4B51-8719-7E66D43E4445}"/>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7B5F2734-4A8A-49AA-9689-3928FCFC1604}"/>
              </a:ext>
            </a:extLst>
          </p:cNvPr>
          <p:cNvSpPr>
            <a:spLocks noGrp="1"/>
          </p:cNvSpPr>
          <p:nvPr>
            <p:ph idx="1"/>
          </p:nvPr>
        </p:nvSpPr>
        <p:spPr/>
        <p:txBody>
          <a:bodyPr/>
          <a:lstStyle/>
          <a:p>
            <a:r>
              <a:rPr lang="en-GB" dirty="0"/>
              <a:t>The successor to the young Protestant King was his elder sister Mary Tudor. She was a Catholic. She married a Spanish king. She persecuted the Protestant</a:t>
            </a:r>
            <a:r>
              <a:rPr lang="tr-TR" dirty="0"/>
              <a:t> </a:t>
            </a:r>
            <a:r>
              <a:rPr lang="en-GB" dirty="0"/>
              <a:t>and</a:t>
            </a:r>
            <a:r>
              <a:rPr lang="tr-TR" dirty="0"/>
              <a:t> put </a:t>
            </a:r>
            <a:r>
              <a:rPr lang="en-GB" dirty="0"/>
              <a:t>many of them to death</a:t>
            </a:r>
            <a:r>
              <a:rPr lang="tr-TR" dirty="0"/>
              <a:t>.</a:t>
            </a:r>
            <a:endParaRPr lang="en-GB" dirty="0"/>
          </a:p>
        </p:txBody>
      </p:sp>
    </p:spTree>
    <p:extLst>
      <p:ext uri="{BB962C8B-B14F-4D97-AF65-F5344CB8AC3E}">
        <p14:creationId xmlns:p14="http://schemas.microsoft.com/office/powerpoint/2010/main" val="1970640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B0A17A-F8F4-4AEC-845C-98CB63FF082E}"/>
              </a:ext>
            </a:extLst>
          </p:cNvPr>
          <p:cNvSpPr>
            <a:spLocks noGrp="1"/>
          </p:cNvSpPr>
          <p:nvPr>
            <p:ph type="title"/>
          </p:nvPr>
        </p:nvSpPr>
        <p:spPr/>
        <p:txBody>
          <a:bodyPr/>
          <a:lstStyle/>
          <a:p>
            <a:br>
              <a:rPr lang="tr-TR" dirty="0"/>
            </a:br>
            <a:r>
              <a:rPr lang="tr-TR" dirty="0"/>
              <a:t>Elizabeth I</a:t>
            </a:r>
            <a:br>
              <a:rPr lang="en-GB" dirty="0"/>
            </a:br>
            <a:endParaRPr lang="en-GB" dirty="0"/>
          </a:p>
        </p:txBody>
      </p:sp>
      <p:pic>
        <p:nvPicPr>
          <p:cNvPr id="3074" name="Picture 2" descr="I. Elizabeth ile ilgili görsel sonucu">
            <a:extLst>
              <a:ext uri="{FF2B5EF4-FFF2-40B4-BE49-F238E27FC236}">
                <a16:creationId xmlns:a16="http://schemas.microsoft.com/office/drawing/2014/main" id="{20C1CD73-6266-4D20-90C0-E4E63017FD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79776" y="1417639"/>
            <a:ext cx="3672408" cy="466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640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795CF4-B543-4367-B5E2-9E18E678AD1F}"/>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9731BADE-4FB4-4597-A34D-3EFC2A3CA6FF}"/>
              </a:ext>
            </a:extLst>
          </p:cNvPr>
          <p:cNvSpPr>
            <a:spLocks noGrp="1"/>
          </p:cNvSpPr>
          <p:nvPr>
            <p:ph idx="1"/>
          </p:nvPr>
        </p:nvSpPr>
        <p:spPr/>
        <p:txBody>
          <a:bodyPr/>
          <a:lstStyle/>
          <a:p>
            <a:r>
              <a:rPr lang="en-GB" dirty="0"/>
              <a:t>Elizabeth I ruled until 1603. When she became queen, through her political talent first united England, gave the people a very real feeling of nationality. She was excommunicated by the Pope. Her excommunication brought English people round </a:t>
            </a:r>
            <a:r>
              <a:rPr lang="tr-TR" dirty="0"/>
              <a:t>t</a:t>
            </a:r>
            <a:r>
              <a:rPr lang="en-GB" dirty="0"/>
              <a:t>he</a:t>
            </a:r>
            <a:r>
              <a:rPr lang="tr-TR" dirty="0"/>
              <a:t>i</a:t>
            </a:r>
            <a:r>
              <a:rPr lang="en-GB" dirty="0"/>
              <a:t>r queen. She defeated</a:t>
            </a:r>
            <a:r>
              <a:rPr lang="tr-TR" dirty="0"/>
              <a:t> Spanish Armada.</a:t>
            </a:r>
          </a:p>
          <a:p>
            <a:r>
              <a:rPr lang="en-GB" dirty="0"/>
              <a:t>During reign of Elizabeth I, the influences of Italian renaissance were felt in England.</a:t>
            </a:r>
          </a:p>
          <a:p>
            <a:endParaRPr lang="en-GB" dirty="0"/>
          </a:p>
        </p:txBody>
      </p:sp>
    </p:spTree>
    <p:extLst>
      <p:ext uri="{BB962C8B-B14F-4D97-AF65-F5344CB8AC3E}">
        <p14:creationId xmlns:p14="http://schemas.microsoft.com/office/powerpoint/2010/main" val="2972461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7D94E-45E4-4BAC-ABD0-D0269C990968}"/>
              </a:ext>
            </a:extLst>
          </p:cNvPr>
          <p:cNvSpPr>
            <a:spLocks noGrp="1"/>
          </p:cNvSpPr>
          <p:nvPr>
            <p:ph type="title"/>
          </p:nvPr>
        </p:nvSpPr>
        <p:spPr/>
        <p:txBody>
          <a:bodyPr/>
          <a:lstStyle/>
          <a:p>
            <a:r>
              <a:rPr lang="en-GB" dirty="0"/>
              <a:t>Literature of the Period (Renaissance)</a:t>
            </a:r>
          </a:p>
        </p:txBody>
      </p:sp>
      <p:sp>
        <p:nvSpPr>
          <p:cNvPr id="3" name="İçerik Yer Tutucusu 2">
            <a:extLst>
              <a:ext uri="{FF2B5EF4-FFF2-40B4-BE49-F238E27FC236}">
                <a16:creationId xmlns:a16="http://schemas.microsoft.com/office/drawing/2014/main" id="{58962CA9-F0DF-4E89-B8E1-230B13B45F4A}"/>
              </a:ext>
            </a:extLst>
          </p:cNvPr>
          <p:cNvSpPr>
            <a:spLocks noGrp="1"/>
          </p:cNvSpPr>
          <p:nvPr>
            <p:ph idx="1"/>
          </p:nvPr>
        </p:nvSpPr>
        <p:spPr/>
        <p:txBody>
          <a:bodyPr/>
          <a:lstStyle/>
          <a:p>
            <a:pPr algn="just"/>
            <a:r>
              <a:rPr lang="en-GB" dirty="0"/>
              <a:t>The characteristic of this period is a rejection of medieval learning for classical learning. The most important achievement in culture is its attempt to harmonize the Christian tradition, culture with classical culture, and to lead to a new interpretation of Christianity.</a:t>
            </a:r>
          </a:p>
        </p:txBody>
      </p:sp>
    </p:spTree>
    <p:extLst>
      <p:ext uri="{BB962C8B-B14F-4D97-AF65-F5344CB8AC3E}">
        <p14:creationId xmlns:p14="http://schemas.microsoft.com/office/powerpoint/2010/main" val="80130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00443A-DD38-4140-A5B4-9FBBAB24C057}"/>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1992967A-1B93-420A-941B-126D82783ECB}"/>
              </a:ext>
            </a:extLst>
          </p:cNvPr>
          <p:cNvSpPr>
            <a:spLocks noGrp="1"/>
          </p:cNvSpPr>
          <p:nvPr>
            <p:ph idx="1"/>
          </p:nvPr>
        </p:nvSpPr>
        <p:spPr>
          <a:xfrm>
            <a:off x="1981200" y="1417639"/>
            <a:ext cx="8229600" cy="4708525"/>
          </a:xfrm>
        </p:spPr>
        <p:txBody>
          <a:bodyPr/>
          <a:lstStyle/>
          <a:p>
            <a:pPr algn="just"/>
            <a:r>
              <a:rPr lang="en-GB" dirty="0"/>
              <a:t>Humanism in</a:t>
            </a:r>
            <a:r>
              <a:rPr lang="tr-TR" dirty="0"/>
              <a:t> </a:t>
            </a:r>
            <a:r>
              <a:rPr lang="en-GB" dirty="0"/>
              <a:t>the Renaissance sense means the study of classical culture and literature</a:t>
            </a:r>
            <a:r>
              <a:rPr lang="tr-TR" dirty="0"/>
              <a:t>.</a:t>
            </a:r>
            <a:r>
              <a:rPr lang="en-GB" dirty="0"/>
              <a:t> It’s the study of the works dealing with the life and thought, of the language and literature of the ancient Greeks and Romans</a:t>
            </a:r>
          </a:p>
        </p:txBody>
      </p:sp>
    </p:spTree>
    <p:extLst>
      <p:ext uri="{BB962C8B-B14F-4D97-AF65-F5344CB8AC3E}">
        <p14:creationId xmlns:p14="http://schemas.microsoft.com/office/powerpoint/2010/main" val="891351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docProps/app.xml><?xml version="1.0" encoding="utf-8"?>
<Properties xmlns="http://schemas.openxmlformats.org/officeDocument/2006/extended-properties" xmlns:vt="http://schemas.openxmlformats.org/officeDocument/2006/docPropsVTypes">
  <TotalTime>131</TotalTime>
  <Words>355</Words>
  <Application>Microsoft Office PowerPoint</Application>
  <PresentationFormat>Geniş ekran</PresentationFormat>
  <Paragraphs>23</Paragraphs>
  <Slides>14</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14</vt:i4>
      </vt:variant>
    </vt:vector>
  </HeadingPairs>
  <TitlesOfParts>
    <vt:vector size="16" baseType="lpstr">
      <vt:lpstr>Arial</vt:lpstr>
      <vt:lpstr>Varsayılan Tasarım</vt:lpstr>
      <vt:lpstr>16th Century –The Renaissance-The Tudor Period</vt:lpstr>
      <vt:lpstr>16th century political and social background</vt:lpstr>
      <vt:lpstr>PowerPoint Sunusu</vt:lpstr>
      <vt:lpstr>PowerPoint Sunusu</vt:lpstr>
      <vt:lpstr>Henry VIII (1509-1547) </vt:lpstr>
      <vt:lpstr>PowerPoint Sunusu</vt:lpstr>
      <vt:lpstr>PowerPoint Sunusu</vt:lpstr>
      <vt:lpstr>PowerPoint Sunusu</vt:lpstr>
      <vt:lpstr>Mary Tudor</vt:lpstr>
      <vt:lpstr>PowerPoint Sunusu</vt:lpstr>
      <vt:lpstr> Elizabeth I </vt:lpstr>
      <vt:lpstr>PowerPoint Sunusu</vt:lpstr>
      <vt:lpstr>Literature of the Period (Renaissance)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zerrin eren</cp:lastModifiedBy>
  <cp:revision>17</cp:revision>
  <dcterms:created xsi:type="dcterms:W3CDTF">2020-03-18T11:30:15Z</dcterms:created>
  <dcterms:modified xsi:type="dcterms:W3CDTF">2021-03-08T18:41:24Z</dcterms:modified>
</cp:coreProperties>
</file>